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9" r:id="rId3"/>
    <p:sldId id="298" r:id="rId4"/>
    <p:sldId id="317" r:id="rId5"/>
    <p:sldId id="263" r:id="rId6"/>
    <p:sldId id="318" r:id="rId7"/>
    <p:sldId id="319" r:id="rId8"/>
    <p:sldId id="320" r:id="rId9"/>
    <p:sldId id="321" r:id="rId10"/>
    <p:sldId id="322" r:id="rId11"/>
    <p:sldId id="345" r:id="rId12"/>
    <p:sldId id="324" r:id="rId13"/>
    <p:sldId id="323" r:id="rId14"/>
    <p:sldId id="349" r:id="rId15"/>
    <p:sldId id="347" r:id="rId16"/>
    <p:sldId id="280" r:id="rId17"/>
    <p:sldId id="325" r:id="rId18"/>
    <p:sldId id="326" r:id="rId19"/>
    <p:sldId id="327" r:id="rId20"/>
    <p:sldId id="328" r:id="rId21"/>
    <p:sldId id="282" r:id="rId22"/>
    <p:sldId id="331" r:id="rId23"/>
    <p:sldId id="268" r:id="rId24"/>
    <p:sldId id="329" r:id="rId25"/>
    <p:sldId id="330" r:id="rId26"/>
    <p:sldId id="332" r:id="rId27"/>
    <p:sldId id="333" r:id="rId28"/>
    <p:sldId id="34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047612-E067-4E85-A3FE-6C3AFD3015B0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B0353F-D657-4E2A-8626-21361AAA0009}">
      <dgm:prSet/>
      <dgm:spPr/>
      <dgm:t>
        <a:bodyPr/>
        <a:lstStyle/>
        <a:p>
          <a:r>
            <a:rPr lang="ru-RU" smtClean="0"/>
            <a:t>Правовые институты в рамках валютного права включают:</a:t>
          </a:r>
          <a:endParaRPr lang="ru-RU"/>
        </a:p>
      </dgm:t>
    </dgm:pt>
    <dgm:pt modelId="{236BF263-FAED-4644-95DE-BB4181976CB2}" type="parTrans" cxnId="{011EE452-A44A-4F28-B34B-2ADC401053F8}">
      <dgm:prSet/>
      <dgm:spPr/>
      <dgm:t>
        <a:bodyPr/>
        <a:lstStyle/>
        <a:p>
          <a:endParaRPr lang="ru-RU"/>
        </a:p>
      </dgm:t>
    </dgm:pt>
    <dgm:pt modelId="{E700486B-120A-4097-8562-BE2746B89E9F}" type="sibTrans" cxnId="{011EE452-A44A-4F28-B34B-2ADC401053F8}">
      <dgm:prSet/>
      <dgm:spPr/>
      <dgm:t>
        <a:bodyPr/>
        <a:lstStyle/>
        <a:p>
          <a:endParaRPr lang="ru-RU"/>
        </a:p>
      </dgm:t>
    </dgm:pt>
    <dgm:pt modelId="{A87B59D5-B9E2-4B9E-BA8E-9B58D7476DB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mtClean="0"/>
            <a:t>совокупность норм права, регулирующих роль и место Центрального банка как основы валютного контроля</a:t>
          </a:r>
          <a:endParaRPr lang="ru-RU"/>
        </a:p>
      </dgm:t>
    </dgm:pt>
    <dgm:pt modelId="{29305733-7808-492C-BB99-19EDD5D0694F}" type="parTrans" cxnId="{BAC89B6C-5509-428B-A94D-C95BEAC6D60B}">
      <dgm:prSet/>
      <dgm:spPr/>
      <dgm:t>
        <a:bodyPr/>
        <a:lstStyle/>
        <a:p>
          <a:endParaRPr lang="ru-RU"/>
        </a:p>
      </dgm:t>
    </dgm:pt>
    <dgm:pt modelId="{EE46FED8-7BFD-421C-BDCD-A4FB73C0BAA5}" type="sibTrans" cxnId="{BAC89B6C-5509-428B-A94D-C95BEAC6D60B}">
      <dgm:prSet/>
      <dgm:spPr/>
      <dgm:t>
        <a:bodyPr/>
        <a:lstStyle/>
        <a:p>
          <a:endParaRPr lang="ru-RU"/>
        </a:p>
      </dgm:t>
    </dgm:pt>
    <dgm:pt modelId="{02D8F80B-7944-4575-89A5-516211F8DB3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совокупность норм права, регулирующих валютные операции между резидентами и нерезидентами</a:t>
          </a:r>
          <a:endParaRPr lang="ru-RU" dirty="0"/>
        </a:p>
      </dgm:t>
    </dgm:pt>
    <dgm:pt modelId="{7305A7D2-EA0B-4A63-B75E-9D7011DF66FD}" type="parTrans" cxnId="{F25DE91F-C5E5-443F-9A0D-0152C8D40ADD}">
      <dgm:prSet/>
      <dgm:spPr/>
      <dgm:t>
        <a:bodyPr/>
        <a:lstStyle/>
        <a:p>
          <a:endParaRPr lang="ru-RU"/>
        </a:p>
      </dgm:t>
    </dgm:pt>
    <dgm:pt modelId="{78E0F732-47C5-4B3E-A9A7-4076369282E5}" type="sibTrans" cxnId="{F25DE91F-C5E5-443F-9A0D-0152C8D40ADD}">
      <dgm:prSet/>
      <dgm:spPr/>
      <dgm:t>
        <a:bodyPr/>
        <a:lstStyle/>
        <a:p>
          <a:endParaRPr lang="ru-RU"/>
        </a:p>
      </dgm:t>
    </dgm:pt>
    <dgm:pt modelId="{B5235CCC-901A-46D2-B32E-622EBA37D842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совокупность норм права, регулирующих права, обязанности и гарантии резидентов и нерезидентов</a:t>
          </a:r>
          <a:endParaRPr lang="ru-RU" dirty="0"/>
        </a:p>
      </dgm:t>
    </dgm:pt>
    <dgm:pt modelId="{D0C49ECC-9817-450B-8BCC-1C4F8415EAF3}" type="parTrans" cxnId="{EF91A033-FAD6-427F-93FD-756C97D49338}">
      <dgm:prSet/>
      <dgm:spPr/>
      <dgm:t>
        <a:bodyPr/>
        <a:lstStyle/>
        <a:p>
          <a:endParaRPr lang="ru-RU"/>
        </a:p>
      </dgm:t>
    </dgm:pt>
    <dgm:pt modelId="{66FBBA3F-9BB2-43A2-84A5-98B052B13EC5}" type="sibTrans" cxnId="{EF91A033-FAD6-427F-93FD-756C97D49338}">
      <dgm:prSet/>
      <dgm:spPr/>
      <dgm:t>
        <a:bodyPr/>
        <a:lstStyle/>
        <a:p>
          <a:endParaRPr lang="ru-RU"/>
        </a:p>
      </dgm:t>
    </dgm:pt>
    <dgm:pt modelId="{A5E817CA-D3BB-43CF-8E96-884AD09E73A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mtClean="0"/>
            <a:t>совокупность норм права, регулирующих ответственность за нарушение валютного законодательства</a:t>
          </a:r>
          <a:endParaRPr lang="ru-RU"/>
        </a:p>
      </dgm:t>
    </dgm:pt>
    <dgm:pt modelId="{2E624DC8-557D-4C59-9C4A-BAB0DE2BB3A7}" type="parTrans" cxnId="{1E800E32-1AED-49D7-B41C-ECF043782605}">
      <dgm:prSet/>
      <dgm:spPr/>
      <dgm:t>
        <a:bodyPr/>
        <a:lstStyle/>
        <a:p>
          <a:endParaRPr lang="ru-RU"/>
        </a:p>
      </dgm:t>
    </dgm:pt>
    <dgm:pt modelId="{5216DC81-CEAA-47D1-9D81-5832B7800CF4}" type="sibTrans" cxnId="{1E800E32-1AED-49D7-B41C-ECF043782605}">
      <dgm:prSet/>
      <dgm:spPr/>
      <dgm:t>
        <a:bodyPr/>
        <a:lstStyle/>
        <a:p>
          <a:endParaRPr lang="ru-RU"/>
        </a:p>
      </dgm:t>
    </dgm:pt>
    <dgm:pt modelId="{BEF00BD8-CDDF-46FF-9C35-969CFF6AA46B}" type="pres">
      <dgm:prSet presAssocID="{FA047612-E067-4E85-A3FE-6C3AFD3015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28F767-2514-4F35-8705-3E07419252BF}" type="pres">
      <dgm:prSet presAssocID="{02D8F80B-7944-4575-89A5-516211F8DB3D}" presName="node" presStyleLbl="node1" presStyleIdx="0" presStyleCnt="5" custLinFactY="12494" custLinFactNeighborX="-2501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3AF0C7-B125-45E5-B89A-3986E878F623}" type="pres">
      <dgm:prSet presAssocID="{78E0F732-47C5-4B3E-A9A7-4076369282E5}" presName="sibTrans" presStyleCnt="0"/>
      <dgm:spPr/>
    </dgm:pt>
    <dgm:pt modelId="{414E6C21-0B78-42F1-B48B-180DD1807286}" type="pres">
      <dgm:prSet presAssocID="{A87B59D5-B9E2-4B9E-BA8E-9B58D7476DB5}" presName="node" presStyleLbl="node1" presStyleIdx="1" presStyleCnt="5" custLinFactY="8160" custLinFactNeighborX="3140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4AB57-7085-4C5E-B539-547220036033}" type="pres">
      <dgm:prSet presAssocID="{EE46FED8-7BFD-421C-BDCD-A4FB73C0BAA5}" presName="sibTrans" presStyleCnt="0"/>
      <dgm:spPr/>
    </dgm:pt>
    <dgm:pt modelId="{4E529FA6-32AE-4D7E-842B-8A6F406BF980}" type="pres">
      <dgm:prSet presAssocID="{53B0353F-D657-4E2A-8626-21361AAA0009}" presName="node" presStyleLbl="node1" presStyleIdx="2" presStyleCnt="5" custLinFactY="-16853" custLinFactNeighborX="5299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8BDD9-4372-4549-A3AC-1061E5FE1557}" type="pres">
      <dgm:prSet presAssocID="{E700486B-120A-4097-8562-BE2746B89E9F}" presName="sibTrans" presStyleCnt="0"/>
      <dgm:spPr/>
    </dgm:pt>
    <dgm:pt modelId="{449F08AF-F8B0-411A-BECB-31D0983A6910}" type="pres">
      <dgm:prSet presAssocID="{B5235CCC-901A-46D2-B32E-622EBA37D842}" presName="node" presStyleLbl="node1" presStyleIdx="3" presStyleCnt="5" custLinFactX="-16813" custLinFactY="8507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3B5FE-DECD-42E2-B435-EB478E2FB26F}" type="pres">
      <dgm:prSet presAssocID="{66FBBA3F-9BB2-43A2-84A5-98B052B13EC5}" presName="sibTrans" presStyleCnt="0"/>
      <dgm:spPr/>
    </dgm:pt>
    <dgm:pt modelId="{9AD527E8-1288-4F86-8D25-DA10EC8A4C8D}" type="pres">
      <dgm:prSet presAssocID="{A5E817CA-D3BB-43CF-8E96-884AD09E73A7}" presName="node" presStyleLbl="node1" presStyleIdx="4" presStyleCnt="5" custLinFactNeighborX="73403" custLinFactNeighborY="-8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C89B6C-5509-428B-A94D-C95BEAC6D60B}" srcId="{FA047612-E067-4E85-A3FE-6C3AFD3015B0}" destId="{A87B59D5-B9E2-4B9E-BA8E-9B58D7476DB5}" srcOrd="1" destOrd="0" parTransId="{29305733-7808-492C-BB99-19EDD5D0694F}" sibTransId="{EE46FED8-7BFD-421C-BDCD-A4FB73C0BAA5}"/>
    <dgm:cxn modelId="{EF91A033-FAD6-427F-93FD-756C97D49338}" srcId="{FA047612-E067-4E85-A3FE-6C3AFD3015B0}" destId="{B5235CCC-901A-46D2-B32E-622EBA37D842}" srcOrd="3" destOrd="0" parTransId="{D0C49ECC-9817-450B-8BCC-1C4F8415EAF3}" sibTransId="{66FBBA3F-9BB2-43A2-84A5-98B052B13EC5}"/>
    <dgm:cxn modelId="{04144227-C69B-4500-82D7-4BAB12D34B0C}" type="presOf" srcId="{02D8F80B-7944-4575-89A5-516211F8DB3D}" destId="{E728F767-2514-4F35-8705-3E07419252BF}" srcOrd="0" destOrd="0" presId="urn:microsoft.com/office/officeart/2005/8/layout/default"/>
    <dgm:cxn modelId="{E2451C33-85BB-4EED-9387-D2E58E74C761}" type="presOf" srcId="{A87B59D5-B9E2-4B9E-BA8E-9B58D7476DB5}" destId="{414E6C21-0B78-42F1-B48B-180DD1807286}" srcOrd="0" destOrd="0" presId="urn:microsoft.com/office/officeart/2005/8/layout/default"/>
    <dgm:cxn modelId="{696A19F6-A245-405C-8748-44A889B0B006}" type="presOf" srcId="{FA047612-E067-4E85-A3FE-6C3AFD3015B0}" destId="{BEF00BD8-CDDF-46FF-9C35-969CFF6AA46B}" srcOrd="0" destOrd="0" presId="urn:microsoft.com/office/officeart/2005/8/layout/default"/>
    <dgm:cxn modelId="{21CE93E8-FF42-486B-BAB2-3EEF1B4117F9}" type="presOf" srcId="{53B0353F-D657-4E2A-8626-21361AAA0009}" destId="{4E529FA6-32AE-4D7E-842B-8A6F406BF980}" srcOrd="0" destOrd="0" presId="urn:microsoft.com/office/officeart/2005/8/layout/default"/>
    <dgm:cxn modelId="{F25DE91F-C5E5-443F-9A0D-0152C8D40ADD}" srcId="{FA047612-E067-4E85-A3FE-6C3AFD3015B0}" destId="{02D8F80B-7944-4575-89A5-516211F8DB3D}" srcOrd="0" destOrd="0" parTransId="{7305A7D2-EA0B-4A63-B75E-9D7011DF66FD}" sibTransId="{78E0F732-47C5-4B3E-A9A7-4076369282E5}"/>
    <dgm:cxn modelId="{1E800E32-1AED-49D7-B41C-ECF043782605}" srcId="{FA047612-E067-4E85-A3FE-6C3AFD3015B0}" destId="{A5E817CA-D3BB-43CF-8E96-884AD09E73A7}" srcOrd="4" destOrd="0" parTransId="{2E624DC8-557D-4C59-9C4A-BAB0DE2BB3A7}" sibTransId="{5216DC81-CEAA-47D1-9D81-5832B7800CF4}"/>
    <dgm:cxn modelId="{37B874F3-0E67-496C-8F89-2CED70A3C96B}" type="presOf" srcId="{A5E817CA-D3BB-43CF-8E96-884AD09E73A7}" destId="{9AD527E8-1288-4F86-8D25-DA10EC8A4C8D}" srcOrd="0" destOrd="0" presId="urn:microsoft.com/office/officeart/2005/8/layout/default"/>
    <dgm:cxn modelId="{50CA6442-8020-4B74-9D94-4E3DA6E6A325}" type="presOf" srcId="{B5235CCC-901A-46D2-B32E-622EBA37D842}" destId="{449F08AF-F8B0-411A-BECB-31D0983A6910}" srcOrd="0" destOrd="0" presId="urn:microsoft.com/office/officeart/2005/8/layout/default"/>
    <dgm:cxn modelId="{011EE452-A44A-4F28-B34B-2ADC401053F8}" srcId="{FA047612-E067-4E85-A3FE-6C3AFD3015B0}" destId="{53B0353F-D657-4E2A-8626-21361AAA0009}" srcOrd="2" destOrd="0" parTransId="{236BF263-FAED-4644-95DE-BB4181976CB2}" sibTransId="{E700486B-120A-4097-8562-BE2746B89E9F}"/>
    <dgm:cxn modelId="{E57ACB28-CA39-4303-B1CF-63754FFA7A15}" type="presParOf" srcId="{BEF00BD8-CDDF-46FF-9C35-969CFF6AA46B}" destId="{E728F767-2514-4F35-8705-3E07419252BF}" srcOrd="0" destOrd="0" presId="urn:microsoft.com/office/officeart/2005/8/layout/default"/>
    <dgm:cxn modelId="{390780B7-D46F-4A3F-B2CB-8F14B8AC861F}" type="presParOf" srcId="{BEF00BD8-CDDF-46FF-9C35-969CFF6AA46B}" destId="{1D3AF0C7-B125-45E5-B89A-3986E878F623}" srcOrd="1" destOrd="0" presId="urn:microsoft.com/office/officeart/2005/8/layout/default"/>
    <dgm:cxn modelId="{235DAC9F-C2E6-4E56-AAF6-770D1BE9F530}" type="presParOf" srcId="{BEF00BD8-CDDF-46FF-9C35-969CFF6AA46B}" destId="{414E6C21-0B78-42F1-B48B-180DD1807286}" srcOrd="2" destOrd="0" presId="urn:microsoft.com/office/officeart/2005/8/layout/default"/>
    <dgm:cxn modelId="{727372D5-17C2-44E0-9910-75E42F3F161F}" type="presParOf" srcId="{BEF00BD8-CDDF-46FF-9C35-969CFF6AA46B}" destId="{EB54AB57-7085-4C5E-B539-547220036033}" srcOrd="3" destOrd="0" presId="urn:microsoft.com/office/officeart/2005/8/layout/default"/>
    <dgm:cxn modelId="{3852DF74-5F54-40D6-B816-D87C6FB4D835}" type="presParOf" srcId="{BEF00BD8-CDDF-46FF-9C35-969CFF6AA46B}" destId="{4E529FA6-32AE-4D7E-842B-8A6F406BF980}" srcOrd="4" destOrd="0" presId="urn:microsoft.com/office/officeart/2005/8/layout/default"/>
    <dgm:cxn modelId="{AAD72196-9B69-465A-8AC1-AE62DEB10840}" type="presParOf" srcId="{BEF00BD8-CDDF-46FF-9C35-969CFF6AA46B}" destId="{1688BDD9-4372-4549-A3AC-1061E5FE1557}" srcOrd="5" destOrd="0" presId="urn:microsoft.com/office/officeart/2005/8/layout/default"/>
    <dgm:cxn modelId="{16998BB9-42B7-4C6B-9C2E-64F754071048}" type="presParOf" srcId="{BEF00BD8-CDDF-46FF-9C35-969CFF6AA46B}" destId="{449F08AF-F8B0-411A-BECB-31D0983A6910}" srcOrd="6" destOrd="0" presId="urn:microsoft.com/office/officeart/2005/8/layout/default"/>
    <dgm:cxn modelId="{8F678AD6-33E9-4338-83ED-7629894F90BF}" type="presParOf" srcId="{BEF00BD8-CDDF-46FF-9C35-969CFF6AA46B}" destId="{C153B5FE-DECD-42E2-B435-EB478E2FB26F}" srcOrd="7" destOrd="0" presId="urn:microsoft.com/office/officeart/2005/8/layout/default"/>
    <dgm:cxn modelId="{6031F1CA-0917-4FB3-8616-97775FCFDA8E}" type="presParOf" srcId="{BEF00BD8-CDDF-46FF-9C35-969CFF6AA46B}" destId="{9AD527E8-1288-4F86-8D25-DA10EC8A4C8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8F767-2514-4F35-8705-3E07419252BF}">
      <dsp:nvSpPr>
        <dsp:cNvPr id="0" name=""/>
        <dsp:cNvSpPr/>
      </dsp:nvSpPr>
      <dsp:spPr>
        <a:xfrm>
          <a:off x="360046" y="1872213"/>
          <a:ext cx="2769213" cy="166152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совокупность норм права, регулирующих валютные операции между резидентами и нерезидентами</a:t>
          </a:r>
          <a:endParaRPr lang="ru-RU" sz="1900" kern="1200" dirty="0"/>
        </a:p>
      </dsp:txBody>
      <dsp:txXfrm>
        <a:off x="360046" y="1872213"/>
        <a:ext cx="2769213" cy="1661528"/>
      </dsp:txXfrm>
    </dsp:sp>
    <dsp:sp modelId="{414E6C21-0B78-42F1-B48B-180DD1807286}">
      <dsp:nvSpPr>
        <dsp:cNvPr id="0" name=""/>
        <dsp:cNvSpPr/>
      </dsp:nvSpPr>
      <dsp:spPr>
        <a:xfrm>
          <a:off x="4968544" y="1800203"/>
          <a:ext cx="2769213" cy="166152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совокупность норм права, регулирующих роль и место Центрального банка как основы валютного контроля</a:t>
          </a:r>
          <a:endParaRPr lang="ru-RU" sz="1900" kern="1200"/>
        </a:p>
      </dsp:txBody>
      <dsp:txXfrm>
        <a:off x="4968544" y="1800203"/>
        <a:ext cx="2769213" cy="1661528"/>
      </dsp:txXfrm>
    </dsp:sp>
    <dsp:sp modelId="{4E529FA6-32AE-4D7E-842B-8A6F406BF980}">
      <dsp:nvSpPr>
        <dsp:cNvPr id="0" name=""/>
        <dsp:cNvSpPr/>
      </dsp:nvSpPr>
      <dsp:spPr>
        <a:xfrm>
          <a:off x="2520282" y="0"/>
          <a:ext cx="2769213" cy="1661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Правовые институты в рамках валютного права включают:</a:t>
          </a:r>
          <a:endParaRPr lang="ru-RU" sz="1900" kern="1200"/>
        </a:p>
      </dsp:txBody>
      <dsp:txXfrm>
        <a:off x="2520282" y="0"/>
        <a:ext cx="2769213" cy="1661528"/>
      </dsp:txXfrm>
    </dsp:sp>
    <dsp:sp modelId="{449F08AF-F8B0-411A-BECB-31D0983A6910}">
      <dsp:nvSpPr>
        <dsp:cNvPr id="0" name=""/>
        <dsp:cNvSpPr/>
      </dsp:nvSpPr>
      <dsp:spPr>
        <a:xfrm>
          <a:off x="864098" y="3744418"/>
          <a:ext cx="2769213" cy="166152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совокупность норм права, регулирующих права, обязанности и гарантии резидентов и нерезидентов</a:t>
          </a:r>
          <a:endParaRPr lang="ru-RU" sz="1900" kern="1200" dirty="0"/>
        </a:p>
      </dsp:txBody>
      <dsp:txXfrm>
        <a:off x="864098" y="3744418"/>
        <a:ext cx="2769213" cy="1661528"/>
      </dsp:txXfrm>
    </dsp:sp>
    <dsp:sp modelId="{9AD527E8-1288-4F86-8D25-DA10EC8A4C8D}">
      <dsp:nvSpPr>
        <dsp:cNvPr id="0" name=""/>
        <dsp:cNvSpPr/>
      </dsp:nvSpPr>
      <dsp:spPr>
        <a:xfrm>
          <a:off x="4608519" y="3744412"/>
          <a:ext cx="2769213" cy="166152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совокупность норм права, регулирующих ответственность за нарушение валютного законодательства</a:t>
          </a:r>
          <a:endParaRPr lang="ru-RU" sz="1900" kern="1200"/>
        </a:p>
      </dsp:txBody>
      <dsp:txXfrm>
        <a:off x="4608519" y="3744412"/>
        <a:ext cx="2769213" cy="1661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6041" y="908720"/>
            <a:ext cx="7488832" cy="442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Лекция №7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. Законодательные основы  валютного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регулирования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1.Правовые основы валютного регулирования.</a:t>
            </a: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2. Валютный контроль в РФ. </a:t>
            </a: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3. Ответственность за нарушение валютного законодательства.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1520" y="548680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Согласно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данному закону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основными принципами валютного регули­рования и валютного контроля в Российской Федерации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явля­ются (ст. 3):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1) приоритет экономических мер в реализации государственной политики в области валютного регулирования;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2) исключение неоправданного вмешательства государства и его органов в валютные операции резидентов, и нерезидентов;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3) единство внешней и внутренней валютной политики Рос­сийской Федерации;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4) единство системы валютного регулирования и валютного контроля;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5) обеспечение государством защиты прав и экономических интересов резидентов и нерезидентов при осуществлении ва­лютных операций.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29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620688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состоит из 5 глав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валютное регулирование;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репатриация резидентами иностранной валюты и валюты Российской Федерации и обязательная продажа части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валютной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выручки;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валютный контроль;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заключительные положения.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20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72826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Акты валютного законодательства РФ применяются к 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отно­шениям,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возникшим 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после вступления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указанных актов в силу, за исключением случаев, прямо предусмотренных Законом или иными федеральными законами.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 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отношениям,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возникшим 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 вступления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силу соответству­ющих актов валютного законодательства, указанные акты при­меняются в части прав и обязанностей, возникших после вступ­ления их в силу.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Акты валютного законодательства, устанавливающие новые обязанности для резидентов и нерезидентов или 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ухудшающие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их положение,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обратной силы не имеют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Акты валютного законодательства, отменяющие ограничения на осуществление валютных операций или иным образом 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луч­шающие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резидентов и нерезидентов, могут иметь 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обратную силу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прямо предусматривают это.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0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066738"/>
            <a:ext cx="8568952" cy="45205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Международные договоры Российской Федерации </a:t>
            </a:r>
            <a:r>
              <a:rPr lang="ru-RU" sz="2800" kern="1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применяются </a:t>
            </a: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непосредственно за исключением случаев, когда из </a:t>
            </a:r>
            <a:r>
              <a:rPr lang="ru-RU" sz="2800" kern="1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международного </a:t>
            </a: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договора следует, что для его применения требуется издание внутригосударственного акта валютного </a:t>
            </a:r>
            <a:r>
              <a:rPr lang="ru-RU" sz="2800" kern="1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законодательства </a:t>
            </a: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РФ. Если международным договором Российской </a:t>
            </a:r>
            <a:r>
              <a:rPr lang="ru-RU" sz="2800" kern="1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Федерации </a:t>
            </a: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установлены </a:t>
            </a:r>
            <a:r>
              <a:rPr lang="ru-RU" sz="28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иные правила</a:t>
            </a: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чем те, которые предусмотрены Законом, </a:t>
            </a:r>
            <a:r>
              <a:rPr lang="ru-RU" sz="28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применяются правила международного договора</a:t>
            </a: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20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404664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наиболее важным нор­мативным документам по отдельным направлениям валютного регулирования и контроля относятся следующие 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нормативные акты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400" kern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kern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Правительства РФ от 06.03.1993 № 205 (ред. от 10.08.1993) «Об усилении валютного и экспортного контроля и о развитии валютного рынка»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Инструкция Банка России от 30.03.2004 № 111-И (ред. от 29.03.2006) «Об обязательной продаже части валютной выручки на внутреннем валютном рынке Российской Федерации»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400" kern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kern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Банка России от 16.08.2017 № 181-И (ред. от 25.01.2022) «О порядке представления резидентами и нерезидентами уполномоченным банкам подтверждающих документов и информации при осуществлении валютных операций, о единых формах учета и отчетности по валютным операциям, порядке и сроках их представления»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843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7584" y="1700808"/>
            <a:ext cx="7344816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Ко второму блоку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относятся законы о Центральном банке Российской Федерации, о банках и банковской деятельности, о рынке ценных бумаг, об иностранных инвестициях.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394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61220" y="1844824"/>
            <a:ext cx="7480638" cy="8710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buSzPts val="1400"/>
              <a:tabLst>
                <a:tab pos="630555" algn="l"/>
              </a:tabLst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Валютный контроль в РФ</a:t>
            </a:r>
            <a:endParaRPr lang="ru-RU" sz="3600" b="1" dirty="0">
              <a:solidFill>
                <a:srgbClr val="002060"/>
              </a:solidFill>
              <a:effectLst/>
              <a:latin typeface="Calibri"/>
              <a:ea typeface="TimesNewRomanPS-BoldMT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3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9552" y="758294"/>
            <a:ext cx="81003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Валютный контроль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Российской Федерации осуществляется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Правительством Российской Федерации, органами и агентами валютного контроля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соответствии с настоящим Федеральным законом и иными федеральными законами.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Органами валютного контроля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Российской Федерации являются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Центральный банк Российской Федерации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федеральный орган (федеральные органы) исполнительной власти,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уполномоченный (уполномоченные) Правительством Российской Федерации.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0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612844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Агентами валютного контроля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являются уполномоченные банки и не являющиеся уполномоченными банками профессиональные участники рынка ценных бумаг, а также государственная корпорация развития «ВЭБ.РФ».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Контроль за осуществлением валютных операций кредитными организациями 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некредитными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финансовыми организациями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осуществляющими виды деятельности, указанные в Федеральном законе от 10 июля 2002 года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86-ФЗ «О Центральном банке Российской Федерации (Банке России)»,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осуществляет Центральный банк Российской Федерации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12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980728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Правительство Российской Федерации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обеспечивает координацию деятельности в области валютного контроля федеральных органов исполнительной власти, являющихся органами валютного контроля, а также их взаимодействие с Центральным банком Российской Федерации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Центральный банк Российской Федерации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осуществляет взаимодействие с другими органами валютного контроля, а также осуществляет координацию взаимодействия уполномоченных банков и не являющихся уполномоченными банками профессиональных участников рынка ценных бумаг как агентов валютного контроля с органами валютного контроля при обмене информацией в соответствии с законодательством Российской Федерации.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4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1640" y="1988840"/>
            <a:ext cx="6624736" cy="2379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buSzPts val="1400"/>
              <a:tabLst>
                <a:tab pos="630555" algn="l"/>
              </a:tabLst>
            </a:pPr>
            <a:r>
              <a:rPr lang="ru-RU" sz="4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1.Правовые основы валютного регулирования</a:t>
            </a:r>
            <a:endParaRPr lang="ru-RU" sz="4400" b="1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476672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Органы и агенты валютного контроля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их должностные лица в пределах своей компетенции и в соответствии с законодательством Российской Федерации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имеют право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проводить проверки соблюдения резидентами и нерезидентами актов валютного законодательства Российской Федерации и актов органов валютного регулирования;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проводить проверки полноты и достоверности учета и отчетности по валютным операциям резидентов и нерезидентов;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запрашивать и получать документы и информацию, которые связаны с проведением валютных операций, открытием и ведением счетов. Обязательный срок для представления документов по запросам органов и агентов валютного контроля не может составлять менее семи рабочих дней со дня подачи запроса.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704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560" y="1720840"/>
            <a:ext cx="7992888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Ответственность за нарушение валютного законодательства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40466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Ответственность за нарушения валютного законодательства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за неповиновение законному распоряжению или требованию должностного лица органа, осуществляющего государственный контроль, а также непредставление сведений (информации)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предусмотрена статьей 15.25 Кодекса Российской Федерации об административных 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правонарушениях</a:t>
            </a:r>
            <a:r>
              <a:rPr lang="ru-RU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884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5020" y="260648"/>
            <a:ext cx="8712968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Осуществление незаконных валютных операций, то есть валютных операций, запрещенных валютным законодательством Российской Федерации или осуществленных с нарушением валютного законодательства Российской Федерации, включая куплю-продажу иностранной валюты и чеков (в том числе дорожных чеков), номинальная стоимость которых указана в иностранной валюте, минуя уполномоченные банки, либо осуществление валютных операций, расчеты по которым произведены, минуя счета в уполномоченных банках или счета (вклады) в банках, расположенных за пределами территории Российской Федерации, в случаях, не предусмотренных валютным законодательством Российской Федерации, либо осуществление валютных операций, расчеты по которым произведены за счет средств, зачисленных на счета (вклады) в банках, расположенных за пределами территории Российской Федерации, в случаях, не предусмотренных валютным законодательством Российской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Федерации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779912" y="3953967"/>
            <a:ext cx="1944216" cy="555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6262" y="4653136"/>
            <a:ext cx="8810484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  <a:tab pos="630555" algn="l"/>
              </a:tabLst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влечет наложение административного штрафа на граждан, лиц, осуществляющих предпринимательскую деятельность без образования юридического лица, и юридических лиц в размере от 75 до 100 процентов суммы незаконной валютной операции; на должностных лиц - от двадцати тысяч до тридцати тысяч рублей.</a:t>
            </a:r>
            <a:endParaRPr lang="ru-RU" sz="1400" b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1380" y="548680"/>
            <a:ext cx="856895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Представление резидентом в налоговый орган с нарушением установленного срока и (или) не по установленной форме уведомления об открытии (закрытии) счета (вклада) или об изменении реквизитов счета (вклада) в банке, расположенном за пределами территории Российской Федерации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491880" y="2487672"/>
            <a:ext cx="2376264" cy="65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1380" y="3166076"/>
            <a:ext cx="8568952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влечет наложение административного штрафа на граждан в размере от одной тысячи до одной тысячи пятисот рублей; на должностных лиц - от пяти тысяч до десяти тысяч рублей; на юридических лиц - от пятидесяти тысяч до ста тысяч рублей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446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79198" y="1127200"/>
            <a:ext cx="835292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Непредставление резидентом в налоговый орган уведомления об открытии (закрытии) счета (вклада) или об изменении реквизитов счета (вклада) в банке, расположенном за пределами территории Российской Федерации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714710" y="2838420"/>
            <a:ext cx="1944216" cy="590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0355" y="3429000"/>
            <a:ext cx="8352927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  <a:tab pos="630555" algn="l"/>
              </a:tabLs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влечет наложение административного штрафа на граждан в размере от четырех тысяч до пяти тысяч рублей; на должностных лиц - от сорока тысяч до пятидесяти тысяч рублей; на юридических лиц - от восьмисот тысяч до одного миллиона рублей.</a:t>
            </a:r>
            <a:endParaRPr lang="ru-RU" sz="2000" b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6930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1507" y="332656"/>
            <a:ext cx="8712968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Невыполнение резидентом в установленный срок обязанности по получению на свои банковские счета в уполномоченных банках иностранной валюты или валюты Российской Федерации, причитающихся за переданные нерезидентам товары, выполненные для нерезидентов работы, оказанные нерезидентам услуги либо за переданные нерезидентам информацию или результаты интеллектуальной деятельности, в том числе исключительные права на них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636431" y="2492404"/>
            <a:ext cx="1944216" cy="5534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9800" y="3140968"/>
            <a:ext cx="8569486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SzPts val="1000"/>
              <a:tabLst>
                <a:tab pos="457200" algn="l"/>
                <a:tab pos="630555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влечет предупреждение или наложение административного штрафа на граждан, лиц, осуществляющих предпринимательскую деятельность без образования юридического лица, и юридических лиц в размере одной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стопятидесятой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ключевой ставки Центрального банка Российской Федерации от суммы денежных средств, зачисленных на счета в уполномоченных банках с нарушением установленного срока, за каждый день просрочки зачисления таких денежных средств, и (или) в размере от 3 до 10 процентов суммы денежных средств, не зачисленных в установленный срок на банковские счета в уполномоченных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банках;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 должностных лиц - от двадцати тысяч до тридцати тысяч рублей.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9918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116632"/>
            <a:ext cx="8568952" cy="45243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Несоблюдение установленных порядка представления форм учета и отчетности по валютным операциям, порядка представления отчетов о движении средств по счетам (вкладам) в банках за пределами территории Российской Федерации и (или) подтверждающих банковских документов, нарушение установленного порядка представления подтверждающих документов и информации при осуществлении валютных операций, нарушение установленных правил оформления паспортов сделок либо нарушение установленных сроков хранения учетных и отчетных документов по валютным операциям, подтверждающих документов и информации при осуществлении валютных операций или паспортов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сделок и др.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923928" y="4640947"/>
            <a:ext cx="1944216" cy="6550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68183" y="5301208"/>
            <a:ext cx="8424936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влекут наложение административного штрафа на граждан в размере от двух тысяч до трех тысяч рублей; на должностных лиц в размере от четырех тысяч до пяти тысяч рублей; на юридических лиц - от сорока тысяч до пятидесяти тысяч рублей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798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1124744"/>
            <a:ext cx="871296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/>
                <a:ea typeface="Times New Roman"/>
              </a:rPr>
              <a:t>Нарушение установленных сроков представления форм учета и отчетности по валютным операциям, подтверждающих документов и информации при осуществлении валютных операций или сроков представления отчетов о движении средств по счетам (вкладам) в банках за пределами территории Российской Федерации с подтверждающими банковскими документами более чем на тридцать дней</a:t>
            </a:r>
            <a:endParaRPr lang="ru-RU" sz="24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3707904" y="3802400"/>
            <a:ext cx="1944216" cy="706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1025" y="4509120"/>
            <a:ext cx="871296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SzPts val="1000"/>
              <a:tabLst>
                <a:tab pos="457200" algn="l"/>
                <a:tab pos="630555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влечет наложение административного штрафа на должностных лиц в размере от четырех тысяч до пяти тысяч рублей; на юридических лиц - от сорока тысяч до пятидесяти тысяч рублей.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3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0600" y="836712"/>
            <a:ext cx="8352928" cy="44012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Валютное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входит в систему финансового права и является его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подотраслью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Валютное право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правовых норм, регулирующих общественные отношения, закрепляющих и регулирующих отношения, возникающие в процессе организации внешнеэкономической деятельности государства и хозяйствующих субъектов различных форм собственности.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1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83568" y="836712"/>
            <a:ext cx="7848872" cy="50783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 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Предмет валютного права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 отношения в сфере осуществления государством или уполномоченными им органами валютного регулирования на территории Российской Федерации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Отношения в сфере осуществления валютного контроля – это деятельность органов валютного контроля и его агентов, которая признается и гарантируется Конституцией Российской Федерации и направлена в первую очередь на защиту государственных интересов.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473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1560" y="1097593"/>
            <a:ext cx="8136904" cy="45243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  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Метод валютного права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совокупность правовых средств регулирования отношений, составляющих предмет данной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подотрасли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финансового права. Метод валютного права является властно-стоимостным методом и имеет императивный характер. Он включает предписания, дозволения, запреты, а также гарантии и обусловлен комплексным характером отношений, составляющих предмет финансового права.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2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08530547"/>
              </p:ext>
            </p:extLst>
          </p:nvPr>
        </p:nvGraphicFramePr>
        <p:xfrm>
          <a:off x="755576" y="620688"/>
          <a:ext cx="79208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60032" y="2276872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851920" y="3212976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355976" y="515719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7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23528" y="87854"/>
            <a:ext cx="3972734" cy="198022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блок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специальные законодательные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посвященные валютному регулированию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валютному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63688" y="2204864"/>
            <a:ext cx="6264696" cy="23762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блок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валютного законодательства включают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нормативные документы, регулирующие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внешнеэкономическую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а также деятельность институтов,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с валютными ценностями, и институтов, выполняющих функции валютного регулирования и валютного контроля.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51008" y="4653136"/>
            <a:ext cx="4258203" cy="19802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блок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валютного законодательства содержит законы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всеобщего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такие как Конституция РФ, Гражданский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43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692696"/>
            <a:ext cx="8640960" cy="52629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 документом данного блока и валют­ного законодательства в целом является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10 декабря 2003 г. № 173-ФЗ «О валютном регулировании и ва­лютном контроле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Закона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обеспечение реализации единой госу­дарственной валютной политики, а также устойчивости валюты Российской Федерации и стабильности внутреннего валютного рынка России как факторов прогрессивного развития националь­ной экономики и международного экономического сотрудни­чества.</a:t>
            </a:r>
          </a:p>
        </p:txBody>
      </p:sp>
    </p:spTree>
    <p:extLst>
      <p:ext uri="{BB962C8B-B14F-4D97-AF65-F5344CB8AC3E}">
        <p14:creationId xmlns:p14="http://schemas.microsoft.com/office/powerpoint/2010/main" val="608634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620688"/>
            <a:ext cx="8496944" cy="55869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4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Закон</a:t>
            </a:r>
            <a:r>
              <a:rPr lang="ru-RU" sz="24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устанавливает правовые основы и принципы валютного регулирования и валютного контроля в Российской Федерации, полномочия органов валютного регулирования, а также определяет права и обязанности резидентов в отношении владения, пользования и распоряжения валютой Российской Федерации и внутренними ценными бумагами за пределами территории Российской Федерации, а также валютными ценностями, права и обязанности нерезидентов в отношении владения, пользования и распоряжения валютными ценностями на территории Российской Федерации, а также валютой Российской Федерации и внутренними ценными бумагами, права и обязанности органов валютного контроля и агентов валютного контроля  (ст. 2).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712012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2253</TotalTime>
  <Words>1515</Words>
  <Application>Microsoft Office PowerPoint</Application>
  <PresentationFormat>Экран (4:3)</PresentationFormat>
  <Paragraphs>72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Calibri</vt:lpstr>
      <vt:lpstr>Georgia</vt:lpstr>
      <vt:lpstr>Times New Roman</vt:lpstr>
      <vt:lpstr>TimesNewRomanPS-BoldMT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Раиса</dc:creator>
  <cp:lastModifiedBy>ASUS</cp:lastModifiedBy>
  <cp:revision>94</cp:revision>
  <dcterms:created xsi:type="dcterms:W3CDTF">2020-10-01T11:08:41Z</dcterms:created>
  <dcterms:modified xsi:type="dcterms:W3CDTF">2022-11-28T13:49:19Z</dcterms:modified>
</cp:coreProperties>
</file>